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7" r:id="rId2"/>
    <p:sldId id="258" r:id="rId3"/>
  </p:sldIdLst>
  <p:sldSz cx="9144000" cy="6858000" type="screen4x3"/>
  <p:notesSz cx="6888163" cy="100203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516" y="6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4871" cy="501015"/>
          </a:xfrm>
          <a:prstGeom prst="rect">
            <a:avLst/>
          </a:prstGeom>
        </p:spPr>
        <p:txBody>
          <a:bodyPr vert="horz" lIns="96616" tIns="48308" rIns="96616" bIns="48308" rtlCol="0"/>
          <a:lstStyle>
            <a:lvl1pPr algn="l">
              <a:defRPr sz="13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901698" y="0"/>
            <a:ext cx="2984871" cy="501015"/>
          </a:xfrm>
          <a:prstGeom prst="rect">
            <a:avLst/>
          </a:prstGeom>
        </p:spPr>
        <p:txBody>
          <a:bodyPr vert="horz" lIns="96616" tIns="48308" rIns="96616" bIns="48308" rtlCol="0"/>
          <a:lstStyle>
            <a:lvl1pPr algn="r">
              <a:defRPr sz="1300"/>
            </a:lvl1pPr>
          </a:lstStyle>
          <a:p>
            <a:fld id="{437B5B92-E7F1-410E-BE17-3E6D5BC88939}" type="datetimeFigureOut">
              <a:rPr lang="ru-RU" smtClean="0"/>
              <a:pPr/>
              <a:t>19.02.2018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39800" y="750888"/>
            <a:ext cx="5008563" cy="37576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16" tIns="48308" rIns="96616" bIns="48308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8817" y="4759643"/>
            <a:ext cx="5510530" cy="4509135"/>
          </a:xfrm>
          <a:prstGeom prst="rect">
            <a:avLst/>
          </a:prstGeom>
        </p:spPr>
        <p:txBody>
          <a:bodyPr vert="horz" lIns="96616" tIns="48308" rIns="96616" bIns="48308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517546"/>
            <a:ext cx="2984871" cy="501015"/>
          </a:xfrm>
          <a:prstGeom prst="rect">
            <a:avLst/>
          </a:prstGeom>
        </p:spPr>
        <p:txBody>
          <a:bodyPr vert="horz" lIns="96616" tIns="48308" rIns="96616" bIns="48308" rtlCol="0" anchor="b"/>
          <a:lstStyle>
            <a:lvl1pPr algn="l">
              <a:defRPr sz="13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901698" y="9517546"/>
            <a:ext cx="2984871" cy="501015"/>
          </a:xfrm>
          <a:prstGeom prst="rect">
            <a:avLst/>
          </a:prstGeom>
        </p:spPr>
        <p:txBody>
          <a:bodyPr vert="horz" lIns="96616" tIns="48308" rIns="96616" bIns="48308" rtlCol="0" anchor="b"/>
          <a:lstStyle>
            <a:lvl1pPr algn="r">
              <a:defRPr sz="1300"/>
            </a:lvl1pPr>
          </a:lstStyle>
          <a:p>
            <a:fld id="{F2C25906-5189-4129-A78D-656EA63A6DB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C25906-5189-4129-A78D-656EA63A6DB6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19.02.2018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Содержимое 9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Содержимое 11"/>
          <p:cNvSpPr>
            <a:spLocks noGrp="1"/>
          </p:cNvSpPr>
          <p:nvPr>
            <p:ph sz="quarter" idx="4"/>
          </p:nvPr>
        </p:nvSpPr>
        <p:spPr>
          <a:xfrm>
            <a:off x="4644008" y="0"/>
            <a:ext cx="4320479" cy="6858000"/>
          </a:xfrm>
        </p:spPr>
        <p:txBody>
          <a:bodyPr>
            <a:normAutofit/>
          </a:bodyPr>
          <a:lstStyle/>
          <a:p>
            <a:pPr algn="r">
              <a:buNone/>
            </a:pPr>
            <a:endParaRPr lang="ru-RU" sz="6000" b="1" dirty="0" smtClean="0"/>
          </a:p>
          <a:p>
            <a:pPr algn="r">
              <a:buNone/>
            </a:pPr>
            <a:r>
              <a:rPr lang="ru-RU" sz="3600" b="1" dirty="0" smtClean="0">
                <a:solidFill>
                  <a:srgbClr val="FF0000"/>
                </a:solidFill>
              </a:rPr>
              <a:t>Рекомендации по правильному</a:t>
            </a:r>
          </a:p>
          <a:p>
            <a:pPr algn="r">
              <a:buNone/>
            </a:pPr>
            <a:r>
              <a:rPr lang="ru-RU" sz="3600" b="1" dirty="0" smtClean="0">
                <a:solidFill>
                  <a:srgbClr val="FF0000"/>
                </a:solidFill>
              </a:rPr>
              <a:t>питанию</a:t>
            </a:r>
            <a:endParaRPr lang="ru-RU" sz="3600" b="1" dirty="0">
              <a:solidFill>
                <a:srgbClr val="FF0000"/>
              </a:solidFill>
            </a:endParaRPr>
          </a:p>
        </p:txBody>
      </p:sp>
      <p:pic>
        <p:nvPicPr>
          <p:cNvPr id="2050" name="Picture 2" descr="17 правил здорового питания. Принципы правильного питания.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8024" y="3068960"/>
            <a:ext cx="4127422" cy="262091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" y="188640"/>
            <a:ext cx="4427983" cy="65527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142844" y="285728"/>
            <a:ext cx="4357148" cy="6572272"/>
          </a:xfrm>
          <a:ln>
            <a:noFill/>
          </a:ln>
        </p:spPr>
        <p:txBody>
          <a:bodyPr>
            <a:normAutofit/>
          </a:bodyPr>
          <a:lstStyle/>
          <a:p>
            <a:pPr fontAlgn="base">
              <a:buNone/>
            </a:pPr>
            <a:r>
              <a:rPr lang="ru-RU" sz="1200" b="1" u="sng" dirty="0" smtClean="0">
                <a:solidFill>
                  <a:srgbClr val="FF0000"/>
                </a:solidFill>
              </a:rPr>
              <a:t>Разнообразное питание</a:t>
            </a:r>
            <a:endParaRPr lang="ru-RU" sz="1200" dirty="0" smtClean="0">
              <a:solidFill>
                <a:srgbClr val="FF0000"/>
              </a:solidFill>
            </a:endParaRPr>
          </a:p>
          <a:p>
            <a:pPr algn="just" fontAlgn="base">
              <a:buNone/>
            </a:pPr>
            <a:r>
              <a:rPr lang="ru-RU" sz="1200" dirty="0" smtClean="0"/>
              <a:t>         Питание должно быть не только умеренным и регулярным, но и разнообразным, т.е. содержать продукты и растительного и животного происхождения.</a:t>
            </a:r>
          </a:p>
          <a:p>
            <a:pPr algn="just" fontAlgn="base">
              <a:buNone/>
            </a:pPr>
            <a:r>
              <a:rPr lang="ru-RU" sz="1200" b="1" u="sng" dirty="0" smtClean="0">
                <a:solidFill>
                  <a:srgbClr val="FF0000"/>
                </a:solidFill>
              </a:rPr>
              <a:t>Калорийность суточного рациона</a:t>
            </a:r>
            <a:endParaRPr lang="ru-RU" sz="1200" dirty="0" smtClean="0">
              <a:solidFill>
                <a:srgbClr val="FF0000"/>
              </a:solidFill>
            </a:endParaRPr>
          </a:p>
          <a:p>
            <a:pPr algn="just" fontAlgn="base">
              <a:buNone/>
            </a:pPr>
            <a:r>
              <a:rPr lang="ru-RU" sz="1200" dirty="0" smtClean="0"/>
              <a:t>          С возрастом калорийность суточного рациона должна снижаться в основном за счет животных жиров и углеводов (хлеб, картофель, сахар). Количество белков должно оставаться прежним.</a:t>
            </a:r>
          </a:p>
          <a:p>
            <a:pPr algn="just" fontAlgn="base">
              <a:buNone/>
            </a:pPr>
            <a:r>
              <a:rPr lang="ru-RU" sz="1200" b="1" u="sng" dirty="0" smtClean="0">
                <a:solidFill>
                  <a:srgbClr val="FF0000"/>
                </a:solidFill>
              </a:rPr>
              <a:t>Питание 5 раз в день</a:t>
            </a:r>
            <a:endParaRPr lang="ru-RU" sz="1200" dirty="0" smtClean="0">
              <a:solidFill>
                <a:srgbClr val="FF0000"/>
              </a:solidFill>
            </a:endParaRPr>
          </a:p>
          <a:p>
            <a:pPr algn="just" fontAlgn="base">
              <a:buNone/>
            </a:pPr>
            <a:r>
              <a:rPr lang="ru-RU" sz="1200" dirty="0" smtClean="0"/>
              <a:t>         Нерегулярный приём пищи приводит к нарушению пищеварения. Наиболее рационально 5-разовое питание, в одно и то же время, тогда человек не переедает.</a:t>
            </a:r>
          </a:p>
          <a:p>
            <a:pPr algn="just" fontAlgn="base">
              <a:buNone/>
            </a:pPr>
            <a:r>
              <a:rPr lang="ru-RU" sz="1200" b="1" u="sng" dirty="0" smtClean="0">
                <a:solidFill>
                  <a:srgbClr val="FF0000"/>
                </a:solidFill>
              </a:rPr>
              <a:t>Медленная еда</a:t>
            </a:r>
            <a:endParaRPr lang="ru-RU" sz="1200" dirty="0" smtClean="0">
              <a:solidFill>
                <a:srgbClr val="FF0000"/>
              </a:solidFill>
            </a:endParaRPr>
          </a:p>
          <a:p>
            <a:pPr algn="just" fontAlgn="base">
              <a:buNone/>
            </a:pPr>
            <a:r>
              <a:rPr lang="ru-RU" sz="1200" dirty="0" smtClean="0"/>
              <a:t>          Если вы переутомились, не приступайте сразу к еде, отдохните немного. Во время еды нужно отвлечься от мыслей о работе, о делах, не следует вести серьёзных разговоров, читать или смотреть телевизор. Есть надо медленно.</a:t>
            </a:r>
          </a:p>
          <a:p>
            <a:pPr algn="just" fontAlgn="base">
              <a:buNone/>
            </a:pPr>
            <a:r>
              <a:rPr lang="ru-RU" sz="1200" b="1" u="sng" dirty="0" smtClean="0">
                <a:solidFill>
                  <a:srgbClr val="FF0000"/>
                </a:solidFill>
              </a:rPr>
              <a:t>Долгое жевание</a:t>
            </a:r>
            <a:endParaRPr lang="ru-RU" sz="1200" dirty="0" smtClean="0">
              <a:solidFill>
                <a:srgbClr val="FF0000"/>
              </a:solidFill>
            </a:endParaRPr>
          </a:p>
          <a:p>
            <a:pPr algn="just" fontAlgn="base">
              <a:buNone/>
            </a:pPr>
            <a:r>
              <a:rPr lang="ru-RU" sz="1200" dirty="0" smtClean="0"/>
              <a:t>          Принимайте пищу в определённое время, не на ходу. Как жевать пищу? Рекомендуется делать более 20 жевательных движений, прежде чем, пища, взятая в рот, будет проглочена. </a:t>
            </a:r>
          </a:p>
          <a:p>
            <a:pPr algn="just" fontAlgn="base">
              <a:buNone/>
            </a:pPr>
            <a:r>
              <a:rPr lang="ru-RU" sz="1200" b="1" u="sng" dirty="0" smtClean="0">
                <a:solidFill>
                  <a:srgbClr val="FF0000"/>
                </a:solidFill>
              </a:rPr>
              <a:t>Необходимо отказаться от еды в сухомятку</a:t>
            </a:r>
            <a:endParaRPr lang="ru-RU" sz="1200" dirty="0" smtClean="0">
              <a:solidFill>
                <a:srgbClr val="FF0000"/>
              </a:solidFill>
            </a:endParaRPr>
          </a:p>
          <a:p>
            <a:pPr algn="just" fontAlgn="base">
              <a:buNone/>
            </a:pPr>
            <a:r>
              <a:rPr lang="ru-RU" sz="1200" dirty="0" smtClean="0"/>
              <a:t>         Жидкие блюда, приготовленные на мясных, рыбных, овощных и грибных отварах, способствуют выделению желудочного сока. Супа вполне достаточно для переваривания вторых блюд: мяса, рыбы, круп, картофеля и др. Сладкое едят в конце обеда, тогда сахар усваивается организмом относительно легко.</a:t>
            </a:r>
          </a:p>
          <a:p>
            <a:pPr fontAlgn="base"/>
            <a:endParaRPr lang="ru-RU" sz="1200" dirty="0" smtClean="0"/>
          </a:p>
          <a:p>
            <a:pPr fontAlgn="base"/>
            <a:endParaRPr lang="ru-RU" dirty="0" smtClean="0"/>
          </a:p>
          <a:p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860032" y="285728"/>
            <a:ext cx="4141124" cy="6572272"/>
          </a:xfrm>
          <a:ln>
            <a:noFill/>
          </a:ln>
        </p:spPr>
        <p:txBody>
          <a:bodyPr>
            <a:noAutofit/>
          </a:bodyPr>
          <a:lstStyle/>
          <a:p>
            <a:pPr algn="just">
              <a:buNone/>
            </a:pPr>
            <a:r>
              <a:rPr lang="ru-RU" sz="1200" b="1" u="sng" dirty="0" smtClean="0">
                <a:solidFill>
                  <a:srgbClr val="FF0000"/>
                </a:solidFill>
              </a:rPr>
              <a:t>Овощи и фрукты</a:t>
            </a:r>
            <a:endParaRPr lang="ru-RU" sz="1200" b="1" dirty="0" smtClean="0">
              <a:solidFill>
                <a:srgbClr val="FF0000"/>
              </a:solidFill>
            </a:endParaRPr>
          </a:p>
          <a:p>
            <a:pPr algn="just">
              <a:buNone/>
            </a:pPr>
            <a:r>
              <a:rPr lang="ru-RU" sz="1200" dirty="0" smtClean="0"/>
              <a:t>          Ешьте больше свежих овощей и фруктов. Они содержат необходимые организму витамины, минеральные соли, органические кислоты, клетчатку и другие полезные вещества. Улучшают пищеварение, нормализуют обмен веществ и кислотно-щелочное равновесие организма.</a:t>
            </a:r>
          </a:p>
          <a:p>
            <a:pPr algn="just">
              <a:buNone/>
            </a:pPr>
            <a:r>
              <a:rPr lang="ru-RU" sz="1200" b="1" u="sng" dirty="0" smtClean="0">
                <a:solidFill>
                  <a:srgbClr val="FF0000"/>
                </a:solidFill>
              </a:rPr>
              <a:t>Питьевой режим</a:t>
            </a:r>
          </a:p>
          <a:p>
            <a:pPr algn="just">
              <a:buNone/>
            </a:pPr>
            <a:r>
              <a:rPr lang="ru-RU" sz="1200" dirty="0" smtClean="0"/>
              <a:t>         Соблюдайте питьевой режим. Пейте не меньше 2-2,5л воды в сутки. Более полезна некипяченая вода, очищенная с помощью фильтра.</a:t>
            </a:r>
          </a:p>
          <a:p>
            <a:pPr algn="just" fontAlgn="base">
              <a:buNone/>
            </a:pPr>
            <a:r>
              <a:rPr lang="ru-RU" sz="1200" b="1" u="sng" dirty="0" smtClean="0">
                <a:solidFill>
                  <a:srgbClr val="FF0000"/>
                </a:solidFill>
              </a:rPr>
              <a:t>Белковая пища на ужин</a:t>
            </a:r>
            <a:endParaRPr lang="ru-RU" sz="1200" b="1" dirty="0" smtClean="0">
              <a:solidFill>
                <a:srgbClr val="FF0000"/>
              </a:solidFill>
            </a:endParaRPr>
          </a:p>
          <a:p>
            <a:pPr algn="just" fontAlgn="base">
              <a:buNone/>
            </a:pPr>
            <a:r>
              <a:rPr lang="ru-RU" sz="1200" dirty="0" smtClean="0"/>
              <a:t>          За ужином необходимо употреблять белковую  пищу:  мясо, рыбу, творог, кефир. Ужинать не позже чем за 2 часа до сна.           </a:t>
            </a:r>
          </a:p>
          <a:p>
            <a:pPr algn="just" fontAlgn="base">
              <a:buNone/>
            </a:pPr>
            <a:r>
              <a:rPr lang="ru-RU" sz="1200" b="1" u="sng" dirty="0" smtClean="0">
                <a:solidFill>
                  <a:srgbClr val="FF0000"/>
                </a:solidFill>
              </a:rPr>
              <a:t>Ешьте свежеприготовленную пищу</a:t>
            </a:r>
            <a:endParaRPr lang="ru-RU" sz="1200" b="1" dirty="0" smtClean="0">
              <a:solidFill>
                <a:srgbClr val="FF0000"/>
              </a:solidFill>
            </a:endParaRPr>
          </a:p>
          <a:p>
            <a:pPr algn="just" fontAlgn="base">
              <a:buNone/>
            </a:pPr>
            <a:r>
              <a:rPr lang="ru-RU" sz="1200" dirty="0" smtClean="0"/>
              <a:t>          Еда, которая несколько дней простояла в холодильнике теряет полезные свойства и «</a:t>
            </a:r>
            <a:r>
              <a:rPr lang="ru-RU" sz="1200" dirty="0" err="1" smtClean="0"/>
              <a:t>зашлаковывает</a:t>
            </a:r>
            <a:r>
              <a:rPr lang="ru-RU" sz="1200" dirty="0" smtClean="0"/>
              <a:t>» организм.</a:t>
            </a:r>
          </a:p>
          <a:p>
            <a:pPr algn="just" fontAlgn="base">
              <a:buNone/>
            </a:pPr>
            <a:r>
              <a:rPr lang="ru-RU" sz="1200" b="1" u="sng" dirty="0" smtClean="0">
                <a:solidFill>
                  <a:srgbClr val="FF0000"/>
                </a:solidFill>
              </a:rPr>
              <a:t>Разгрузочный день</a:t>
            </a:r>
            <a:endParaRPr lang="ru-RU" sz="1200" b="1" dirty="0" smtClean="0">
              <a:solidFill>
                <a:srgbClr val="FF0000"/>
              </a:solidFill>
            </a:endParaRPr>
          </a:p>
          <a:p>
            <a:pPr algn="just" fontAlgn="base">
              <a:buNone/>
            </a:pPr>
            <a:r>
              <a:rPr lang="ru-RU" sz="1200" dirty="0" smtClean="0"/>
              <a:t>          1 день в неделю делайте разгрузочным. Если это тяжело, то хотя бы 1 или 2 дня в месяц. В разгрузочные дни организм очищается от шлаков.</a:t>
            </a:r>
          </a:p>
          <a:p>
            <a:pPr algn="just" fontAlgn="base">
              <a:buNone/>
            </a:pPr>
            <a:r>
              <a:rPr lang="ru-RU" sz="1200" b="1" u="sng" dirty="0" smtClean="0">
                <a:solidFill>
                  <a:srgbClr val="FF0000"/>
                </a:solidFill>
              </a:rPr>
              <a:t>Ешьте только когда проголодались</a:t>
            </a:r>
            <a:endParaRPr lang="ru-RU" sz="1200" b="1" dirty="0" smtClean="0">
              <a:solidFill>
                <a:srgbClr val="FF0000"/>
              </a:solidFill>
            </a:endParaRPr>
          </a:p>
          <a:p>
            <a:pPr algn="just" fontAlgn="base">
              <a:buNone/>
            </a:pPr>
            <a:r>
              <a:rPr lang="ru-RU" sz="1200" dirty="0" smtClean="0"/>
              <a:t>          Прислушивайтесь к своему организму и не ешьте, если вы не голодны. Это важное правило для поддержания нормального веса.</a:t>
            </a:r>
          </a:p>
          <a:p>
            <a:pPr algn="just" fontAlgn="base">
              <a:buNone/>
            </a:pPr>
            <a:r>
              <a:rPr lang="ru-RU" sz="1200" dirty="0" smtClean="0"/>
              <a:t>         </a:t>
            </a:r>
          </a:p>
          <a:p>
            <a:pPr algn="ctr" fontAlgn="base">
              <a:buNone/>
            </a:pPr>
            <a:r>
              <a:rPr lang="ru-RU" sz="1800" b="1" dirty="0" smtClean="0">
                <a:solidFill>
                  <a:srgbClr val="FF0000"/>
                </a:solidFill>
              </a:rPr>
              <a:t>Питайтесь правильно! </a:t>
            </a:r>
          </a:p>
          <a:p>
            <a:endParaRPr lang="ru-RU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144</TotalTime>
  <Words>88</Words>
  <Application>Microsoft Office PowerPoint</Application>
  <PresentationFormat>Экран (4:3)</PresentationFormat>
  <Paragraphs>31</Paragraphs>
  <Slides>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Тема Office</vt:lpstr>
      <vt:lpstr>Слайд 1</vt:lpstr>
      <vt:lpstr>Слайд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1</cp:lastModifiedBy>
  <cp:revision>20</cp:revision>
  <dcterms:created xsi:type="dcterms:W3CDTF">2018-02-14T12:59:53Z</dcterms:created>
  <dcterms:modified xsi:type="dcterms:W3CDTF">2018-02-19T05:28:45Z</dcterms:modified>
</cp:coreProperties>
</file>