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8" r:id="rId4"/>
    <p:sldId id="293" r:id="rId5"/>
    <p:sldId id="299" r:id="rId6"/>
    <p:sldId id="300" r:id="rId7"/>
    <p:sldId id="301" r:id="rId8"/>
    <p:sldId id="304" r:id="rId9"/>
    <p:sldId id="303" r:id="rId10"/>
    <p:sldId id="302" r:id="rId11"/>
    <p:sldId id="305" r:id="rId12"/>
    <p:sldId id="294" r:id="rId13"/>
    <p:sldId id="306" r:id="rId14"/>
    <p:sldId id="308" r:id="rId15"/>
    <p:sldId id="307" r:id="rId16"/>
    <p:sldId id="310" r:id="rId17"/>
    <p:sldId id="309" r:id="rId18"/>
    <p:sldId id="311" r:id="rId19"/>
    <p:sldId id="312" r:id="rId20"/>
    <p:sldId id="315" r:id="rId21"/>
    <p:sldId id="314" r:id="rId22"/>
    <p:sldId id="295" r:id="rId23"/>
    <p:sldId id="316" r:id="rId24"/>
    <p:sldId id="296" r:id="rId25"/>
    <p:sldId id="317" r:id="rId26"/>
    <p:sldId id="297" r:id="rId27"/>
    <p:sldId id="318" r:id="rId28"/>
    <p:sldId id="298" r:id="rId29"/>
    <p:sldId id="286" r:id="rId30"/>
    <p:sldId id="323" r:id="rId31"/>
    <p:sldId id="322" r:id="rId32"/>
    <p:sldId id="321" r:id="rId33"/>
    <p:sldId id="320" r:id="rId34"/>
    <p:sldId id="319" r:id="rId35"/>
    <p:sldId id="284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744A-F2F4-4317-96E7-440D5A6B8E7F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6B371-5B5A-4B94-B761-2769D6411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EDD01-41B2-4B2B-A0FA-2A3B7A1314B6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7CC7-6038-4530-90E4-8FF8FAA38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A3E0E-2AB7-4B83-AACD-1C20D268A828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0F9D3-C408-4E3C-B5D6-413DC274D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8FF1C-B2F0-4694-B4F1-630F89D56414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5F7E0-9A7B-4F5B-A557-1BDC2FC30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A1938-F1D7-423C-8D52-E36C683545BF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72AA-9EE9-4689-AD43-1866C6D38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DB529-8389-4B06-878D-62AC4FB16199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DDAE-412A-4F89-94A0-4DADD068A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92430-208D-4250-B8C3-B122B7CB7671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C08A6-185F-4F9C-9BEF-8C502EA65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4C412-4E05-4EEE-B2E2-3F8B98694032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A7987-D0E3-4B7B-86ED-FB8607FB2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38F46-3A4D-48D9-B471-9EE092E569BD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E51B5-938B-438D-A9E7-9F279F8B3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6558-B358-411A-B4D7-C4F59E74F570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168ED-29F9-41DD-A8E8-668B0C2AA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B9D2B-197A-4EBD-94C9-8BB0C098E0B4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8158D-8E7A-414A-B4FC-FF8C54275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8E94EE-0794-415C-B8D2-65D552C7E68D}" type="datetimeFigureOut">
              <a:rPr lang="ru-RU"/>
              <a:pPr>
                <a:defRPr/>
              </a:pPr>
              <a:t>29.01.2025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50BBF2-1F15-4ACC-B821-BFD315F45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323850" y="260350"/>
            <a:ext cx="8496300" cy="1008063"/>
          </a:xfrm>
        </p:spPr>
        <p:txBody>
          <a:bodyPr/>
          <a:lstStyle/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714356"/>
            <a:ext cx="8351837" cy="559436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r>
              <a:rPr lang="ru-RU" sz="6000" b="1" dirty="0" err="1" smtClean="0">
                <a:latin typeface="Monotype Corsiva" pitchFamily="66" charset="0"/>
              </a:rPr>
              <a:t>Игра-квест</a:t>
            </a:r>
            <a:r>
              <a:rPr lang="ru-RU" sz="6000" b="1" dirty="0" smtClean="0">
                <a:latin typeface="Monotype Corsiva" pitchFamily="66" charset="0"/>
              </a:rPr>
              <a:t> 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6000" b="1" dirty="0" smtClean="0">
                <a:latin typeface="Monotype Corsiva" pitchFamily="66" charset="0"/>
              </a:rPr>
              <a:t>«</a:t>
            </a:r>
            <a:r>
              <a:rPr lang="ru-RU" sz="6000" b="1" dirty="0" err="1" smtClean="0">
                <a:latin typeface="Monotype Corsiva" pitchFamily="66" charset="0"/>
              </a:rPr>
              <a:t>Финансы-мои</a:t>
            </a:r>
            <a:r>
              <a:rPr lang="ru-RU" sz="6000" b="1" dirty="0" smtClean="0">
                <a:latin typeface="Monotype Corsiva" pitchFamily="66" charset="0"/>
              </a:rPr>
              <a:t> друзья»</a:t>
            </a:r>
            <a:endParaRPr lang="ru-RU" sz="6000" dirty="0" smtClean="0">
              <a:latin typeface="Monotype Corsiva" pitchFamily="66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2000" dirty="0" smtClean="0">
              <a:solidFill>
                <a:srgbClr val="10253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2000" dirty="0" smtClean="0">
              <a:solidFill>
                <a:srgbClr val="10253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2000" dirty="0" smtClean="0">
              <a:solidFill>
                <a:srgbClr val="10253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</a:t>
            </a:r>
            <a:r>
              <a:rPr lang="ru-RU" sz="5400" i="1" dirty="0" smtClean="0"/>
              <a:t>Сказка о рыбаке и рыбке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49154" name="Picture 2" descr="https://avatars.mds.yandex.net/i?id=5aaf96b7c96c8b872f974eea3a6fb42b_l-4277039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143116"/>
            <a:ext cx="7619969" cy="4286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</a:t>
            </a:r>
            <a:r>
              <a:rPr lang="ru-RU" sz="5400" i="1" dirty="0" err="1" smtClean="0">
                <a:solidFill>
                  <a:srgbClr val="000000"/>
                </a:solidFill>
              </a:rPr>
              <a:t>К</a:t>
            </a:r>
            <a:r>
              <a:rPr lang="ru-RU" sz="5400" i="1" dirty="0" err="1" smtClean="0"/>
              <a:t>урочка-ряба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51202" name="Picture 2" descr="https://avatars.mds.yandex.net/i?id=b4bd3cc8688d1f959dc8434ca56610be_l-443288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500306"/>
            <a:ext cx="6993432" cy="3933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3154362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Станция 2.</a:t>
            </a:r>
            <a:r>
              <a:rPr lang="ru-RU" sz="5400" dirty="0" smtClean="0">
                <a:solidFill>
                  <a:srgbClr val="000000"/>
                </a:solidFill>
              </a:rPr>
              <a:t/>
            </a:r>
            <a:br>
              <a:rPr lang="ru-RU" sz="5400" dirty="0" smtClean="0">
                <a:solidFill>
                  <a:srgbClr val="000000"/>
                </a:solidFill>
              </a:rPr>
            </a:br>
            <a:r>
              <a:rPr lang="ru-RU" sz="5400" b="1" dirty="0" smtClean="0"/>
              <a:t> «Экономические загадки». 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cdn.culture.ru/images/1fb23f0b-14e4-51ad-9cd2-e2d3a5b2d0c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714728"/>
            <a:ext cx="478631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«Ц</a:t>
            </a:r>
            <a:r>
              <a:rPr lang="ru-RU" sz="5400" dirty="0" smtClean="0"/>
              <a:t>ена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54274" name="Picture 2" descr="https://sun9-63.userapi.com/impg/aiJ02fpHdemCT5IiyuxCapeGZmfvnJnTdb8Q9A/hqu86vZpHQE.jpg?size=807x645&amp;quality=95&amp;sign=e4b911b518f1781c09f89b874332d87e&amp;c_uniq_tag=KAopAXhFR39-cRWoFIGTYPC3gs7Rafl0VT_tkPXlFc4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14554"/>
            <a:ext cx="509469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«Доход»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52226" name="Picture 2" descr="https://i.pinimg.com/originals/e0/48/2c/e0482cefc4dedaa935d91ec791803a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071678"/>
            <a:ext cx="5715040" cy="440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«Н</a:t>
            </a:r>
            <a:r>
              <a:rPr lang="ru-RU" sz="5400" dirty="0" smtClean="0"/>
              <a:t>алоги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252" name="Picture 4" descr="https://avatars.mds.yandex.net/i?id=d6fabdd1cd55bbea024ab839347e7af4_l-488555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285992"/>
            <a:ext cx="6858048" cy="3860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«Б</a:t>
            </a:r>
            <a:r>
              <a:rPr lang="ru-RU" sz="5400" dirty="0" smtClean="0"/>
              <a:t>изнесмен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5298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14488"/>
            <a:ext cx="5838236" cy="4865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«Б</a:t>
            </a:r>
            <a:r>
              <a:rPr lang="ru-RU" sz="5400" dirty="0" smtClean="0"/>
              <a:t>анкир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2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704987"/>
            <a:ext cx="5153012" cy="515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«Б</a:t>
            </a:r>
            <a:r>
              <a:rPr lang="ru-RU" sz="5400" dirty="0" smtClean="0"/>
              <a:t>анк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8370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285992"/>
            <a:ext cx="756856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«В</a:t>
            </a:r>
            <a:r>
              <a:rPr lang="ru-RU" sz="5400" dirty="0" smtClean="0"/>
              <a:t>клад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46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7858125" cy="4857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4033837"/>
          </a:xfrm>
        </p:spPr>
        <p:txBody>
          <a:bodyPr/>
          <a:lstStyle/>
          <a:p>
            <a:pPr eaLnBrk="1" hangingPunct="1"/>
            <a:r>
              <a:rPr lang="ru-RU" sz="2600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sz="260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6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5363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1225" y="3911600"/>
            <a:ext cx="4422775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2357430"/>
          <a:ext cx="8072496" cy="1424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944"/>
                <a:gridCol w="896944"/>
                <a:gridCol w="896944"/>
                <a:gridCol w="896944"/>
                <a:gridCol w="896944"/>
                <a:gridCol w="896944"/>
                <a:gridCol w="896944"/>
                <a:gridCol w="896944"/>
                <a:gridCol w="896944"/>
              </a:tblGrid>
              <a:tr h="7121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</a:tr>
              <a:tr h="7121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92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https://avatars.mds.yandex.net/i?id=e41a7899625c017162155b0ab836997cfcb5618b-9849134-images-thumbs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285992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i?id=ce760223f62f581cca129f9ef44602fcf0cedfec-9103674-images-thumbs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2214554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avatars.mds.yandex.net/i?id=9609a80e5d3e74418a3366768017f239bb775ec1-9180973-images-thumbs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2214554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i?id=22ad4d485244e263108ec1c2ce3ba3c4-5284135-images-thumbs&amp;n=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2214554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avatars.mds.yandex.net/i?id=ee67cf53c1df085ad4aa0f4588926aaf05535986-5888638-images-thumbs&amp;n=13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2214554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avatars.mds.yandex.net/i?id=f6d366a6bb801e4cd0250eb5a072b4db31271f40-5220445-images-thumbs&amp;n=13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7686" y="2214554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avatars.mds.yandex.net/i?id=ae070ac118e37fb45b4f71baddffb06b-5205187-images-thumbs&amp;n=13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2066" y="2214554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avatars.mds.yandex.net/i?id=7149ca15925be6be6b16b9e989ac5b5bbbbff5e5-12731078-images-thumbs&amp;n=13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57884" y="2214554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avatars.mds.yandex.net/i?id=c0c3f2ce7670e8fe4a542edea853a71aa67fd86e-9149651-images-thumbs&amp;n=13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5140" y="2143116"/>
            <a:ext cx="7143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avatars.mds.yandex.net/i?id=c8b48d8c642791354534a048e1608810b5c63beb-5486408-images-thumbs&amp;n=13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58082" y="2143116"/>
            <a:ext cx="71438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avatars.mds.yandex.net/i?id=144a3deca4a4c2bd29aaae6de82f909e-5169626-images-thumbs&amp;n=13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72462" y="2285992"/>
            <a:ext cx="64294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14350" y="571480"/>
          <a:ext cx="807249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249"/>
                <a:gridCol w="807249"/>
                <a:gridCol w="807249"/>
                <a:gridCol w="807249"/>
                <a:gridCol w="807249"/>
                <a:gridCol w="807249"/>
                <a:gridCol w="807249"/>
                <a:gridCol w="807249"/>
                <a:gridCol w="807249"/>
                <a:gridCol w="807249"/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 rot="5400000">
            <a:off x="-71073" y="1285463"/>
            <a:ext cx="142876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1357290" y="3000372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072464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2786844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501224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287042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072860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5930116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573058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7358876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571472" y="3786190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571472" y="2928934"/>
            <a:ext cx="821537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5362" idx="3"/>
          </p:cNvCxnSpPr>
          <p:nvPr/>
        </p:nvCxnSpPr>
        <p:spPr>
          <a:xfrm flipV="1">
            <a:off x="571472" y="2205832"/>
            <a:ext cx="8197878" cy="8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-213552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8001818" y="2999578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Рисунок 43" descr="https://avatars.mds.yandex.net/i?id=fb901996b45b5ce3acd3db950ef720113f5deb94-12715410-images-thumbs&amp;n=13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48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Рисунок 44" descr="https://avatars.mds.yandex.net/i?id=f6c9e2a9724d07e6e82c91eedd795065c3fc1611-9065783-images-thumbs&amp;n=13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0800000" flipV="1">
            <a:off x="1500166" y="571479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Рисунок 45" descr="https://avatars.mds.yandex.net/i?id=ca9107a87577d478dfa4ac71bc979048cb6fdad8-9102470-images-thumbs&amp;n=13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357422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Рисунок 46" descr="https://avatars.mds.yandex.net/i?id=1936b0cdf8ebbd534ed0ca2a791937ca0353b2ff-12187916-images-thumbs&amp;n=13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143240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Рисунок 47" descr="https://avatars.mds.yandex.net/i?id=d67c29193b0ab771674639c1d315c8a449f29dc3-10272338-images-thumbs&amp;n=13"/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29058" y="571480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Рисунок 48" descr="https://avatars.mds.yandex.net/i?id=48f64c84260efcaa3fa8ff00c4e4b666018e5dcf-5268512-images-thumbs&amp;n=13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786314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Рисунок 49" descr="https://avatars.mds.yandex.net/i?id=710fe8641a75b528d4bcdce0b12fef81e1475208-4724925-images-thumbs&amp;n=13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572132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Рисунок 50" descr="https://avatars.mds.yandex.net/i?id=421579f5c882e7ab48596a8de492629c0726514a-9850413-images-thumbs&amp;n=13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429388" y="571480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51" descr="https://avatars.mds.yandex.net/i?id=8e2eab8999ec7e09631e9035699ffc8f590b0cf9-8357156-images-thumbs&amp;n=13"/>
          <p:cNvPicPr/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215206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Рисунок 52" descr="https://avatars.mds.yandex.net/i?id=9e507569b744e958effcf1e087fc3703e51bd18fd5195352-9541119-images-thumbs&amp;n=13"/>
          <p:cNvPicPr/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001024" y="57148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6" name="Прямая соединительная линия 55"/>
          <p:cNvCxnSpPr/>
          <p:nvPr/>
        </p:nvCxnSpPr>
        <p:spPr>
          <a:xfrm rot="10800000" flipV="1">
            <a:off x="642910" y="500042"/>
            <a:ext cx="814393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800000">
            <a:off x="714348" y="1285860"/>
            <a:ext cx="81439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0800000">
            <a:off x="642910" y="2000240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830235" y="3188491"/>
            <a:ext cx="150099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785389" y="1286257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1642645" y="1286257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>
            <a:off x="2429257" y="1285463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3214281" y="1286257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4071537" y="1286257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>
            <a:off x="4857355" y="1286257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5714611" y="1286257"/>
            <a:ext cx="14295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6465901" y="1249347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7251719" y="1249347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>
            <a:off x="8037537" y="1249347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57346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-785842"/>
            <a:ext cx="8229600" cy="3286148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«К</a:t>
            </a:r>
            <a:r>
              <a:rPr lang="ru-RU" sz="5400" dirty="0" smtClean="0"/>
              <a:t>апитал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9394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6986562" cy="4657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«Т</a:t>
            </a:r>
            <a:r>
              <a:rPr lang="ru-RU" sz="5400" dirty="0" smtClean="0"/>
              <a:t>овар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sp>
        <p:nvSpPr>
          <p:cNvPr id="532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0418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928802"/>
            <a:ext cx="6429420" cy="4522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Станция 3.</a:t>
            </a:r>
            <a:r>
              <a:rPr lang="ru-RU" sz="5400" dirty="0" smtClean="0">
                <a:solidFill>
                  <a:srgbClr val="000000"/>
                </a:solidFill>
              </a:rPr>
              <a:t/>
            </a:r>
            <a:br>
              <a:rPr lang="ru-RU" sz="5400" dirty="0" smtClean="0">
                <a:solidFill>
                  <a:srgbClr val="000000"/>
                </a:solidFill>
              </a:rPr>
            </a:br>
            <a:r>
              <a:rPr lang="ru-RU" sz="5400" b="1" dirty="0" smtClean="0"/>
              <a:t> «</a:t>
            </a:r>
            <a:r>
              <a:rPr lang="ru-RU" sz="5400" b="1" dirty="0" smtClean="0"/>
              <a:t>Деньги счетом крепки</a:t>
            </a:r>
            <a:r>
              <a:rPr lang="ru-RU" sz="5400" b="1" dirty="0" smtClean="0"/>
              <a:t>». 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cdn1.vectorstock.com/i/1000x1000/53/10/cartoon-boy-counting-the-money-vector-4925310.jpg"/>
          <p:cNvPicPr/>
          <p:nvPr/>
        </p:nvPicPr>
        <p:blipFill>
          <a:blip r:embed="rId3"/>
          <a:srcRect b="7626"/>
          <a:stretch>
            <a:fillRect/>
          </a:stretch>
        </p:blipFill>
        <p:spPr bwMode="auto">
          <a:xfrm>
            <a:off x="4857752" y="3071810"/>
            <a:ext cx="385765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lvl="0" defTabSz="449263" eaLnBrk="1" hangingPunct="1"/>
            <a:r>
              <a:rPr lang="ru-RU" sz="3200" dirty="0" smtClean="0"/>
              <a:t>Алёна и Маша решили купить себе шоколадные батончики по 40 рублей. У девочек есть по 50 рублей. Хватит ли им денег? Какую сдачу получат девочки? Хватит ли им ещё на такую же покупку?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cdn1.vectorstock.com/i/1000x1000/53/10/cartoon-boy-counting-the-money-vector-4925310.jpg"/>
          <p:cNvPicPr/>
          <p:nvPr/>
        </p:nvPicPr>
        <p:blipFill>
          <a:blip r:embed="rId3"/>
          <a:srcRect b="7626"/>
          <a:stretch>
            <a:fillRect/>
          </a:stretch>
        </p:blipFill>
        <p:spPr bwMode="auto">
          <a:xfrm>
            <a:off x="4857752" y="3071810"/>
            <a:ext cx="385765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Станция 4.</a:t>
            </a:r>
            <a:r>
              <a:rPr lang="ru-RU" sz="5400" dirty="0" smtClean="0">
                <a:solidFill>
                  <a:srgbClr val="000000"/>
                </a:solidFill>
              </a:rPr>
              <a:t/>
            </a:r>
            <a:br>
              <a:rPr lang="ru-RU" sz="5400" dirty="0" smtClean="0">
                <a:solidFill>
                  <a:srgbClr val="000000"/>
                </a:solidFill>
              </a:rPr>
            </a:br>
            <a:r>
              <a:rPr lang="ru-RU" sz="5400" b="1" dirty="0" smtClean="0"/>
              <a:t> «</a:t>
            </a:r>
            <a:r>
              <a:rPr lang="ru-RU" sz="5400" b="1" dirty="0" smtClean="0"/>
              <a:t>Товар или услуга</a:t>
            </a:r>
            <a:r>
              <a:rPr lang="ru-RU" sz="5400" b="1" dirty="0" smtClean="0"/>
              <a:t>». 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avatars.mds.yandex.net/i?id=8c6e3c898de66b69b6ebab0a38a0b427_l-5545493-images-thumbs&amp;n=13"/>
          <p:cNvPicPr/>
          <p:nvPr/>
        </p:nvPicPr>
        <p:blipFill>
          <a:blip r:embed="rId3"/>
          <a:srcRect l="5167" t="28222" r="4833" b="5333"/>
          <a:stretch>
            <a:fillRect/>
          </a:stretch>
        </p:blipFill>
        <p:spPr bwMode="auto">
          <a:xfrm>
            <a:off x="4227438" y="3714728"/>
            <a:ext cx="491656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endParaRPr lang="ru-RU" sz="54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14612" y="857232"/>
          <a:ext cx="6167438" cy="427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3719"/>
                <a:gridCol w="3083719"/>
              </a:tblGrid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Игрушки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Сделать причёску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Яблоки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Вылечить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Мороженое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Научить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Шкаф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Перевезти на машине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Картофель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Батон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Станция 5.</a:t>
            </a:r>
            <a:r>
              <a:rPr lang="ru-RU" sz="5400" dirty="0" smtClean="0">
                <a:solidFill>
                  <a:srgbClr val="000000"/>
                </a:solidFill>
              </a:rPr>
              <a:t/>
            </a:r>
            <a:br>
              <a:rPr lang="ru-RU" sz="5400" dirty="0" smtClean="0">
                <a:solidFill>
                  <a:srgbClr val="000000"/>
                </a:solidFill>
              </a:rPr>
            </a:br>
            <a:r>
              <a:rPr lang="ru-RU" sz="5400" b="1" dirty="0" smtClean="0"/>
              <a:t> «</a:t>
            </a:r>
            <a:r>
              <a:rPr lang="ru-RU" sz="5400" b="1" dirty="0" smtClean="0"/>
              <a:t>Денежка без ног, весь свет обойдет</a:t>
            </a:r>
            <a:r>
              <a:rPr lang="ru-RU" sz="5400" b="1" dirty="0" smtClean="0"/>
              <a:t>». 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www.tourdom.ru/upload/iblock/d92/d921c2bd692f78c398dbcb05720506d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06" y="4143380"/>
            <a:ext cx="450059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www.tourdom.ru/upload/iblock/d92/d921c2bd692f78c398dbcb05720506d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06" y="4143380"/>
            <a:ext cx="450059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500042"/>
          <a:ext cx="6096000" cy="3086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1.Деньги — что вода:…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рубль набегает.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2.Прибылью хвались,…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пришли и ушли, только и видели.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3.Копеечка к копеечке…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рубль сберег — капитал нажил.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4.Копейку сберег — рубль получил,..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пригодятся в дни бедные.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5.Собирай монеты медные…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 убыли стерегись.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Станция 6.</a:t>
            </a:r>
            <a:r>
              <a:rPr lang="ru-RU" sz="5400" dirty="0" smtClean="0">
                <a:solidFill>
                  <a:srgbClr val="000000"/>
                </a:solidFill>
              </a:rPr>
              <a:t/>
            </a:r>
            <a:br>
              <a:rPr lang="ru-RU" sz="5400" dirty="0" smtClean="0">
                <a:solidFill>
                  <a:srgbClr val="000000"/>
                </a:solidFill>
              </a:rPr>
            </a:br>
            <a:r>
              <a:rPr lang="ru-RU" sz="5400" b="1" dirty="0" smtClean="0"/>
              <a:t> «</a:t>
            </a:r>
            <a:r>
              <a:rPr lang="ru-RU" sz="5400" b="1" dirty="0" smtClean="0"/>
              <a:t>Не деньги богатство - бережливость да разум</a:t>
            </a:r>
            <a:r>
              <a:rPr lang="ru-RU" sz="5400" b="1" dirty="0" smtClean="0"/>
              <a:t>». 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i.pinimg.com/736x/2f/c2/5e/2fc25ec99e07050579ce58c7e6f7174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0438"/>
            <a:ext cx="4143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hape 40"/>
          <p:cNvSpPr>
            <a:spLocks noGrp="1"/>
          </p:cNvSpPr>
          <p:nvPr>
            <p:ph type="title"/>
          </p:nvPr>
        </p:nvSpPr>
        <p:spPr>
          <a:xfrm>
            <a:off x="2195513" y="279400"/>
            <a:ext cx="6769100" cy="4733925"/>
          </a:xfrm>
        </p:spPr>
        <p:txBody>
          <a:bodyPr/>
          <a:lstStyle/>
          <a:p>
            <a:pPr defTabSz="449263" eaLnBrk="1" hangingPunct="1"/>
            <a:r>
              <a:rPr lang="ru-RU" sz="1600" b="1" dirty="0" smtClean="0">
                <a:sym typeface="Times New Roman" pitchFamily="18" charset="0"/>
              </a:rPr>
              <a:t/>
            </a:r>
            <a:br>
              <a:rPr lang="ru-RU" sz="1600" b="1" dirty="0" smtClean="0">
                <a:sym typeface="Times New Roman" pitchFamily="18" charset="0"/>
              </a:rPr>
            </a:br>
            <a:endParaRPr lang="ru-RU" dirty="0" smtClean="0">
              <a:sym typeface="Times New Roman" pitchFamily="18" charset="0"/>
            </a:endParaRPr>
          </a:p>
        </p:txBody>
      </p:sp>
      <p:pic>
        <p:nvPicPr>
          <p:cNvPr id="5" name="Рисунок 4" descr="https://fsd.multiurok.ru/html/2021/05/16/s_60a09c5f08754/1689816_10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52"/>
            <a:ext cx="7715304" cy="348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r>
              <a:rPr lang="ru-RU" sz="7200" dirty="0" smtClean="0">
                <a:solidFill>
                  <a:schemeClr val="bg1">
                    <a:lumMod val="65000"/>
                  </a:schemeClr>
                </a:solidFill>
                <a:latin typeface="Monotype Corsiva" pitchFamily="66" charset="0"/>
              </a:rPr>
              <a:t>«Финансовая грамотность»</a:t>
            </a:r>
            <a:r>
              <a:rPr lang="ru-RU" sz="2400" dirty="0" smtClean="0">
                <a:solidFill>
                  <a:srgbClr val="000000"/>
                </a:solidFill>
              </a:rPr>
              <a:t/>
            </a:r>
            <a:br>
              <a:rPr lang="ru-RU" sz="2400" dirty="0" smtClean="0">
                <a:solidFill>
                  <a:srgbClr val="000000"/>
                </a:solidFill>
              </a:rPr>
            </a:br>
            <a:endParaRPr lang="ru-RU" sz="2400" dirty="0" smtClean="0">
              <a:solidFill>
                <a:srgbClr val="000000"/>
              </a:solidFill>
            </a:endParaRPr>
          </a:p>
        </p:txBody>
      </p:sp>
      <p:pic>
        <p:nvPicPr>
          <p:cNvPr id="17411" name="Без заголовка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284538"/>
            <a:ext cx="2705100" cy="31496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hape 40"/>
          <p:cNvSpPr>
            <a:spLocks noGrp="1"/>
          </p:cNvSpPr>
          <p:nvPr>
            <p:ph type="title"/>
          </p:nvPr>
        </p:nvSpPr>
        <p:spPr>
          <a:xfrm>
            <a:off x="2195513" y="279400"/>
            <a:ext cx="6769100" cy="4733925"/>
          </a:xfrm>
        </p:spPr>
        <p:txBody>
          <a:bodyPr/>
          <a:lstStyle/>
          <a:p>
            <a:pPr defTabSz="449263" eaLnBrk="1" hangingPunct="1"/>
            <a:r>
              <a:rPr lang="ru-RU" sz="1600" b="1" dirty="0" smtClean="0">
                <a:sym typeface="Times New Roman" pitchFamily="18" charset="0"/>
              </a:rPr>
              <a:t/>
            </a:r>
            <a:br>
              <a:rPr lang="ru-RU" sz="1600" b="1" dirty="0" smtClean="0">
                <a:sym typeface="Times New Roman" pitchFamily="18" charset="0"/>
              </a:rPr>
            </a:br>
            <a:endParaRPr lang="ru-RU" dirty="0" smtClean="0">
              <a:sym typeface="Times New Roman" pitchFamily="18" charset="0"/>
            </a:endParaRPr>
          </a:p>
        </p:txBody>
      </p:sp>
      <p:pic>
        <p:nvPicPr>
          <p:cNvPr id="4" name="Рисунок 3" descr="https://fsd.multiurok.ru/html/2021/05/16/s_60a09c5f08754/1689816_17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28"/>
            <a:ext cx="74295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hape 40"/>
          <p:cNvSpPr>
            <a:spLocks noGrp="1"/>
          </p:cNvSpPr>
          <p:nvPr>
            <p:ph type="title"/>
          </p:nvPr>
        </p:nvSpPr>
        <p:spPr>
          <a:xfrm>
            <a:off x="2195513" y="279400"/>
            <a:ext cx="6769100" cy="4733925"/>
          </a:xfrm>
        </p:spPr>
        <p:txBody>
          <a:bodyPr/>
          <a:lstStyle/>
          <a:p>
            <a:pPr defTabSz="449263" eaLnBrk="1" hangingPunct="1"/>
            <a:r>
              <a:rPr lang="ru-RU" sz="1600" b="1" dirty="0" smtClean="0">
                <a:sym typeface="Times New Roman" pitchFamily="18" charset="0"/>
              </a:rPr>
              <a:t/>
            </a:r>
            <a:br>
              <a:rPr lang="ru-RU" sz="1600" b="1" dirty="0" smtClean="0">
                <a:sym typeface="Times New Roman" pitchFamily="18" charset="0"/>
              </a:rPr>
            </a:br>
            <a:endParaRPr lang="ru-RU" dirty="0" smtClean="0">
              <a:sym typeface="Times New Roman" pitchFamily="18" charset="0"/>
            </a:endParaRPr>
          </a:p>
        </p:txBody>
      </p:sp>
      <p:pic>
        <p:nvPicPr>
          <p:cNvPr id="4" name="Рисунок 3" descr="Финансовые ребус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8358246" cy="356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hape 40"/>
          <p:cNvSpPr>
            <a:spLocks noGrp="1"/>
          </p:cNvSpPr>
          <p:nvPr>
            <p:ph type="title"/>
          </p:nvPr>
        </p:nvSpPr>
        <p:spPr>
          <a:xfrm>
            <a:off x="2195513" y="279400"/>
            <a:ext cx="6769100" cy="4733925"/>
          </a:xfrm>
        </p:spPr>
        <p:txBody>
          <a:bodyPr/>
          <a:lstStyle/>
          <a:p>
            <a:pPr defTabSz="449263" eaLnBrk="1" hangingPunct="1"/>
            <a:r>
              <a:rPr lang="ru-RU" sz="1600" b="1" dirty="0" smtClean="0">
                <a:sym typeface="Times New Roman" pitchFamily="18" charset="0"/>
              </a:rPr>
              <a:t/>
            </a:r>
            <a:br>
              <a:rPr lang="ru-RU" sz="1600" b="1" dirty="0" smtClean="0">
                <a:sym typeface="Times New Roman" pitchFamily="18" charset="0"/>
              </a:rPr>
            </a:br>
            <a:endParaRPr lang="ru-RU" dirty="0" smtClean="0">
              <a:sym typeface="Times New Roman" pitchFamily="18" charset="0"/>
            </a:endParaRPr>
          </a:p>
        </p:txBody>
      </p:sp>
      <p:pic>
        <p:nvPicPr>
          <p:cNvPr id="4" name="Рисунок 3" descr="https://avatars.mds.yandex.net/i?id=79a052b83616115ca2dec6c41a81e8d9ca62d959-10686310-images-thumbs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290"/>
            <a:ext cx="7500989" cy="33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hape 40"/>
          <p:cNvSpPr>
            <a:spLocks noGrp="1"/>
          </p:cNvSpPr>
          <p:nvPr>
            <p:ph type="title"/>
          </p:nvPr>
        </p:nvSpPr>
        <p:spPr>
          <a:xfrm>
            <a:off x="2195513" y="279400"/>
            <a:ext cx="6769100" cy="4733925"/>
          </a:xfrm>
        </p:spPr>
        <p:txBody>
          <a:bodyPr/>
          <a:lstStyle/>
          <a:p>
            <a:pPr defTabSz="449263" eaLnBrk="1" hangingPunct="1"/>
            <a:r>
              <a:rPr lang="ru-RU" sz="1600" b="1" dirty="0" smtClean="0">
                <a:sym typeface="Times New Roman" pitchFamily="18" charset="0"/>
              </a:rPr>
              <a:t/>
            </a:r>
            <a:br>
              <a:rPr lang="ru-RU" sz="1600" b="1" dirty="0" smtClean="0">
                <a:sym typeface="Times New Roman" pitchFamily="18" charset="0"/>
              </a:rPr>
            </a:br>
            <a:endParaRPr lang="ru-RU" dirty="0" smtClean="0">
              <a:sym typeface="Times New Roman" pitchFamily="18" charset="0"/>
            </a:endParaRPr>
          </a:p>
        </p:txBody>
      </p:sp>
      <p:pic>
        <p:nvPicPr>
          <p:cNvPr id="4" name="Рисунок 3" descr="https://avatars.mds.yandex.net/i?id=a076e2f94d395c142d0f3f64f27a6bc76e24984c-8185147-images-thumbs&amp;n=13"/>
          <p:cNvPicPr/>
          <p:nvPr/>
        </p:nvPicPr>
        <p:blipFill>
          <a:blip r:embed="rId3"/>
          <a:srcRect l="10539" t="24063" r="9368" b="25000"/>
          <a:stretch>
            <a:fillRect/>
          </a:stretch>
        </p:blipFill>
        <p:spPr bwMode="auto">
          <a:xfrm>
            <a:off x="285720" y="571480"/>
            <a:ext cx="814393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hape 40"/>
          <p:cNvSpPr>
            <a:spLocks noGrp="1"/>
          </p:cNvSpPr>
          <p:nvPr>
            <p:ph type="title"/>
          </p:nvPr>
        </p:nvSpPr>
        <p:spPr>
          <a:xfrm>
            <a:off x="2195513" y="279400"/>
            <a:ext cx="6769100" cy="4733925"/>
          </a:xfrm>
        </p:spPr>
        <p:txBody>
          <a:bodyPr/>
          <a:lstStyle/>
          <a:p>
            <a:pPr defTabSz="449263" eaLnBrk="1" hangingPunct="1"/>
            <a:r>
              <a:rPr lang="ru-RU" sz="1600" b="1" dirty="0" smtClean="0">
                <a:sym typeface="Times New Roman" pitchFamily="18" charset="0"/>
              </a:rPr>
              <a:t/>
            </a:r>
            <a:br>
              <a:rPr lang="ru-RU" sz="1600" b="1" dirty="0" smtClean="0">
                <a:sym typeface="Times New Roman" pitchFamily="18" charset="0"/>
              </a:rPr>
            </a:br>
            <a:endParaRPr lang="ru-RU" dirty="0" smtClean="0">
              <a:sym typeface="Times New Roman" pitchFamily="18" charset="0"/>
            </a:endParaRPr>
          </a:p>
        </p:txBody>
      </p:sp>
      <p:pic>
        <p:nvPicPr>
          <p:cNvPr id="6" name="Рисунок 5" descr="https://avatars.mds.yandex.net/i?id=dcadfd0c892eff7d5d80b637c4e3be54cfa8a76d-7854793-images-thumbs&amp;n=13"/>
          <p:cNvPicPr/>
          <p:nvPr/>
        </p:nvPicPr>
        <p:blipFill>
          <a:blip r:embed="rId3"/>
          <a:srcRect t="26360" b="25105"/>
          <a:stretch>
            <a:fillRect/>
          </a:stretch>
        </p:blipFill>
        <p:spPr bwMode="auto">
          <a:xfrm>
            <a:off x="357158" y="214290"/>
            <a:ext cx="80010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1979613" y="1484313"/>
            <a:ext cx="64817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3375"/>
            <a:ext cx="30400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2781300"/>
            <a:ext cx="289877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Рисунок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652963"/>
            <a:ext cx="3036888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Станция 1.</a:t>
            </a:r>
            <a:r>
              <a:rPr lang="ru-RU" sz="5400" dirty="0" smtClean="0">
                <a:solidFill>
                  <a:srgbClr val="000000"/>
                </a:solidFill>
              </a:rPr>
              <a:t/>
            </a:r>
            <a:br>
              <a:rPr lang="ru-RU" sz="5400" dirty="0" smtClean="0">
                <a:solidFill>
                  <a:srgbClr val="000000"/>
                </a:solidFill>
              </a:rPr>
            </a:br>
            <a:r>
              <a:rPr lang="ru-RU" sz="5400" b="1" dirty="0" smtClean="0"/>
              <a:t> </a:t>
            </a:r>
            <a:r>
              <a:rPr lang="ru-RU" sz="5400" b="1" dirty="0" smtClean="0"/>
              <a:t>«Сказки и  </a:t>
            </a:r>
            <a:r>
              <a:rPr lang="ru-RU" sz="5400" b="1" dirty="0" smtClean="0"/>
              <a:t>деньги</a:t>
            </a:r>
            <a:r>
              <a:rPr lang="ru-RU" sz="5400" b="1" dirty="0" smtClean="0"/>
              <a:t>». 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5" name="Рисунок 4" descr="https://cdn.culture.ru/images/cd98c1ae-4f19-57ad-ba89-0be8461375d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76"/>
            <a:ext cx="3429024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«Муха-Цокотуха»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www.dou118.ru/images/news/700_400_myx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5992"/>
            <a:ext cx="914400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</a:t>
            </a:r>
            <a:r>
              <a:rPr lang="ru-RU" sz="5400" dirty="0" smtClean="0"/>
              <a:t>Конёк-горбунок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44034" name="Picture 2" descr="https://avatars.mds.yandex.net/get-kinopoisk-image/1946459/02ce2717-1663-4c4c-ad83-56f0ea318c49/1920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1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</a:t>
            </a:r>
            <a:r>
              <a:rPr lang="ru-RU" sz="5400" dirty="0" smtClean="0"/>
              <a:t>Золотая антилопа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46082" name="Picture 2" descr="https://avatars.mds.yandex.net/i?id=ca477ac939a3ab22ad4749b9bfff4e63_l-5087168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428844"/>
            <a:ext cx="9143999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</a:t>
            </a:r>
            <a:r>
              <a:rPr lang="ru-RU" sz="5400" dirty="0" err="1" smtClean="0">
                <a:solidFill>
                  <a:srgbClr val="000000"/>
                </a:solidFill>
              </a:rPr>
              <a:t>Морозко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47106" name="Picture 2" descr="https://avatars.mds.yandex.net/i?id=8ae4a73a51ffdb144b46aa8e7bb47f51_l-1271491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0"/>
            <a:ext cx="9113053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hape 4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/>
          <a:lstStyle/>
          <a:p>
            <a:pPr defTabSz="449263" eaLnBrk="1" hangingPunct="1"/>
            <a:r>
              <a:rPr lang="ru-RU" sz="5400" dirty="0" smtClean="0">
                <a:solidFill>
                  <a:srgbClr val="000000"/>
                </a:solidFill>
              </a:rPr>
              <a:t>«</a:t>
            </a:r>
            <a:r>
              <a:rPr lang="ru-RU" sz="5400" dirty="0" smtClean="0"/>
              <a:t>Дядя Федор «Каникулы в </a:t>
            </a:r>
            <a:r>
              <a:rPr lang="ru-RU" sz="5400" dirty="0" err="1" smtClean="0"/>
              <a:t>Простоквашино</a:t>
            </a:r>
            <a:r>
              <a:rPr lang="ru-RU" sz="5400" dirty="0" smtClean="0"/>
              <a:t>»)</a:t>
            </a:r>
            <a:r>
              <a:rPr lang="ru-RU" sz="5400" dirty="0" smtClean="0">
                <a:solidFill>
                  <a:srgbClr val="000000"/>
                </a:solidFill>
              </a:rPr>
              <a:t>»</a:t>
            </a:r>
            <a:endParaRPr lang="ru-RU" sz="5400" dirty="0" smtClean="0">
              <a:solidFill>
                <a:srgbClr val="000000"/>
              </a:solidFill>
            </a:endParaRPr>
          </a:p>
        </p:txBody>
      </p:sp>
      <p:pic>
        <p:nvPicPr>
          <p:cNvPr id="48132" name="Picture 4" descr="https://avatars.mds.yandex.net/i?id=57b24ae54d247bc629b297ebc3312423_l-807653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95467"/>
            <a:ext cx="7572428" cy="4762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1190</TotalTime>
  <Words>187</Words>
  <Application>Microsoft Office PowerPoint</Application>
  <PresentationFormat>Экран (4:3)</PresentationFormat>
  <Paragraphs>58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Тема2</vt:lpstr>
      <vt:lpstr>                 </vt:lpstr>
      <vt:lpstr> </vt:lpstr>
      <vt:lpstr>«Финансовая грамотность» </vt:lpstr>
      <vt:lpstr>Станция 1.  «Сказки и  деньги». </vt:lpstr>
      <vt:lpstr>«Муха-Цокотуха»</vt:lpstr>
      <vt:lpstr>«Конёк-горбунок»</vt:lpstr>
      <vt:lpstr>«Золотая антилопа»</vt:lpstr>
      <vt:lpstr>«Морозко»</vt:lpstr>
      <vt:lpstr>«Дядя Федор «Каникулы в Простоквашино»)»</vt:lpstr>
      <vt:lpstr>«Сказка о рыбаке и рыбке»</vt:lpstr>
      <vt:lpstr>«Курочка-ряба»</vt:lpstr>
      <vt:lpstr>Станция 2.  «Экономические загадки». </vt:lpstr>
      <vt:lpstr>«Цена»</vt:lpstr>
      <vt:lpstr>«Доход»</vt:lpstr>
      <vt:lpstr>«Налоги»</vt:lpstr>
      <vt:lpstr>«Бизнесмен»</vt:lpstr>
      <vt:lpstr>«Банкир»</vt:lpstr>
      <vt:lpstr>«Банк»</vt:lpstr>
      <vt:lpstr>«Вклад»</vt:lpstr>
      <vt:lpstr>«Капитал»</vt:lpstr>
      <vt:lpstr>«Товар»</vt:lpstr>
      <vt:lpstr>Станция 3.  «Деньги счетом крепки». </vt:lpstr>
      <vt:lpstr>Алёна и Маша решили купить себе шоколадные батончики по 40 рублей. У девочек есть по 50 рублей. Хватит ли им денег? Какую сдачу получат девочки? Хватит ли им ещё на такую же покупку? </vt:lpstr>
      <vt:lpstr>Станция 4.  «Товар или услуга». </vt:lpstr>
      <vt:lpstr>Слайд 25</vt:lpstr>
      <vt:lpstr>Станция 5.  «Денежка без ног, весь свет обойдет». </vt:lpstr>
      <vt:lpstr>Слайд 27</vt:lpstr>
      <vt:lpstr>Станция 6.  «Не деньги богатство - бережливость да разум». </vt:lpstr>
      <vt:lpstr> </vt:lpstr>
      <vt:lpstr> </vt:lpstr>
      <vt:lpstr> </vt:lpstr>
      <vt:lpstr> </vt:lpstr>
      <vt:lpstr> </vt:lpstr>
      <vt:lpstr> </vt:lpstr>
      <vt:lpstr>Слайд 35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DETSAD38</dc:creator>
  <cp:lastModifiedBy>1</cp:lastModifiedBy>
  <cp:revision>47</cp:revision>
  <dcterms:created xsi:type="dcterms:W3CDTF">2019-04-10T02:11:26Z</dcterms:created>
  <dcterms:modified xsi:type="dcterms:W3CDTF">2025-01-29T19:34:13Z</dcterms:modified>
</cp:coreProperties>
</file>